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77" r:id="rId4"/>
    <p:sldId id="283" r:id="rId5"/>
    <p:sldId id="284" r:id="rId6"/>
    <p:sldId id="290" r:id="rId7"/>
    <p:sldId id="285" r:id="rId8"/>
    <p:sldId id="289" r:id="rId9"/>
    <p:sldId id="293" r:id="rId10"/>
    <p:sldId id="287" r:id="rId11"/>
    <p:sldId id="288" r:id="rId12"/>
  </p:sldIdLst>
  <p:sldSz cx="9144000" cy="6858000" type="screen4x3"/>
  <p:notesSz cx="6718300" cy="9855200"/>
  <p:defaultTextStyle>
    <a:defPPr>
      <a:defRPr lang="en-GB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1F0BB5"/>
    <a:srgbClr val="99FF33"/>
    <a:srgbClr val="6699FF"/>
    <a:srgbClr val="DDDDDD"/>
    <a:srgbClr val="6C7E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73371" autoAdjust="0"/>
  </p:normalViewPr>
  <p:slideViewPr>
    <p:cSldViewPr>
      <p:cViewPr varScale="1">
        <p:scale>
          <a:sx n="54" d="100"/>
          <a:sy n="54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5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238" y="0"/>
            <a:ext cx="2911475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B4226-FD04-476F-BDC1-B24F7657DEFB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39775"/>
            <a:ext cx="4927600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513" y="4681538"/>
            <a:ext cx="5375275" cy="44338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61488"/>
            <a:ext cx="2911475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238" y="9361488"/>
            <a:ext cx="2911475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3EA040-30E3-47C7-AB5E-38776F1543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44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8" Type="http://schemas.openxmlformats.org/officeDocument/2006/relationships/hyperlink" Target="#Switzerland!A1"/><Relationship Id="rId13" Type="http://schemas.openxmlformats.org/officeDocument/2006/relationships/hyperlink" Target="#Slovakia!A1"/><Relationship Id="rId3" Type="http://schemas.openxmlformats.org/officeDocument/2006/relationships/hyperlink" Target="#Israel!A1"/><Relationship Id="rId7" Type="http://schemas.openxmlformats.org/officeDocument/2006/relationships/hyperlink" Target="#Sweden!A1"/><Relationship Id="rId12" Type="http://schemas.openxmlformats.org/officeDocument/2006/relationships/hyperlink" Target="#Russia!A1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#Mexico!A1"/><Relationship Id="rId11" Type="http://schemas.openxmlformats.org/officeDocument/2006/relationships/hyperlink" Target="#Netherlands!A1"/><Relationship Id="rId5" Type="http://schemas.openxmlformats.org/officeDocument/2006/relationships/hyperlink" Target="#Korea!A1"/><Relationship Id="rId10" Type="http://schemas.openxmlformats.org/officeDocument/2006/relationships/hyperlink" Target="#Greece!A1"/><Relationship Id="rId4" Type="http://schemas.openxmlformats.org/officeDocument/2006/relationships/hyperlink" Target="#Italy!A1"/><Relationship Id="rId9" Type="http://schemas.openxmlformats.org/officeDocument/2006/relationships/hyperlink" Target="file:///C:\Users\barraclough_d\Downloads\Turkey(bank)" TargetMode="External"/><Relationship Id="rId14" Type="http://schemas.openxmlformats.org/officeDocument/2006/relationships/hyperlink" Target="#Slovenia!A1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8" Type="http://schemas.openxmlformats.org/officeDocument/2006/relationships/hyperlink" Target="#Switzerland!A1"/><Relationship Id="rId13" Type="http://schemas.openxmlformats.org/officeDocument/2006/relationships/hyperlink" Target="#Slovakia!A1"/><Relationship Id="rId3" Type="http://schemas.openxmlformats.org/officeDocument/2006/relationships/hyperlink" Target="#Israel!A1"/><Relationship Id="rId7" Type="http://schemas.openxmlformats.org/officeDocument/2006/relationships/hyperlink" Target="#Sweden!A1"/><Relationship Id="rId12" Type="http://schemas.openxmlformats.org/officeDocument/2006/relationships/hyperlink" Target="#Russia!A1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#Mexico!A1"/><Relationship Id="rId11" Type="http://schemas.openxmlformats.org/officeDocument/2006/relationships/hyperlink" Target="#Netherlands!A1"/><Relationship Id="rId5" Type="http://schemas.openxmlformats.org/officeDocument/2006/relationships/hyperlink" Target="#Korea!A1"/><Relationship Id="rId10" Type="http://schemas.openxmlformats.org/officeDocument/2006/relationships/hyperlink" Target="#Greece!A1"/><Relationship Id="rId4" Type="http://schemas.openxmlformats.org/officeDocument/2006/relationships/hyperlink" Target="#Italy!A1"/><Relationship Id="rId9" Type="http://schemas.openxmlformats.org/officeDocument/2006/relationships/hyperlink" Target="file:///C:\Users\barraclough_d\Downloads\Turkey(bank)" TargetMode="External"/><Relationship Id="rId14" Type="http://schemas.openxmlformats.org/officeDocument/2006/relationships/hyperlink" Target="#Slovenia!A1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0890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Implemented</a:t>
            </a:r>
            <a:r>
              <a:rPr lang="fr-FR" dirty="0" smtClean="0"/>
              <a:t>: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action="ppaction://hlinkfile"/>
              </a:rPr>
              <a:t>ISRAEL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action="ppaction://hlinkfile"/>
              </a:rPr>
              <a:t>ITALY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action="ppaction://hlinkfile"/>
              </a:rPr>
              <a:t>KOREA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action="ppaction://hlinkfile"/>
              </a:rPr>
              <a:t>MEXICO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 action="ppaction://hlinkfile"/>
              </a:rPr>
              <a:t>SWEDEN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 action="ppaction://hlinkfile"/>
              </a:rPr>
              <a:t>SWITZERLAND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9" action="ppaction://hlinkfile"/>
              </a:rPr>
              <a:t>TURKEY (BANK)</a:t>
            </a:r>
            <a:r>
              <a:rPr lang="en-GB" dirty="0" smtClean="0"/>
              <a:t> COLOMBIA</a:t>
            </a:r>
          </a:p>
          <a:p>
            <a:r>
              <a:rPr lang="fr-FR" dirty="0" err="1" smtClean="0"/>
              <a:t>Ongoing</a:t>
            </a:r>
            <a:r>
              <a:rPr lang="fr-FR" dirty="0" smtClean="0"/>
              <a:t>: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0" action="ppaction://hlinkfile"/>
              </a:rPr>
              <a:t>GREECE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1" action="ppaction://hlinkfile"/>
              </a:rPr>
              <a:t>NETHERLANDS</a:t>
            </a:r>
            <a:r>
              <a:rPr lang="en-GB" dirty="0" smtClean="0"/>
              <a:t>  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2" action="ppaction://hlinkfile"/>
              </a:rPr>
              <a:t>RUSSIAN FEDERATION</a:t>
            </a:r>
            <a:r>
              <a:rPr lang="en-GB" dirty="0" smtClean="0"/>
              <a:t>  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3" action="ppaction://hlinkfile"/>
              </a:rPr>
              <a:t>SLOVAKIA</a:t>
            </a:r>
            <a:r>
              <a:rPr lang="en-GB" dirty="0" smtClean="0"/>
              <a:t>  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4" action="ppaction://hlinkfile"/>
              </a:rPr>
              <a:t>SLOVENIA</a:t>
            </a:r>
            <a:r>
              <a:rPr lang="en-GB" dirty="0" smtClean="0"/>
              <a:t>   NETHERLANDS</a:t>
            </a:r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Implemented</a:t>
            </a:r>
            <a:r>
              <a:rPr lang="fr-FR" dirty="0" smtClean="0"/>
              <a:t>: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action="ppaction://hlinkfile"/>
              </a:rPr>
              <a:t>ISRAEL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action="ppaction://hlinkfile"/>
              </a:rPr>
              <a:t>ITALY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action="ppaction://hlinkfile"/>
              </a:rPr>
              <a:t>KOREA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action="ppaction://hlinkfile"/>
              </a:rPr>
              <a:t>MEXICO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 action="ppaction://hlinkfile"/>
              </a:rPr>
              <a:t>SWEDEN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 action="ppaction://hlinkfile"/>
              </a:rPr>
              <a:t>SWITZERLAND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9" action="ppaction://hlinkfile"/>
              </a:rPr>
              <a:t>TURKEY (BANK)</a:t>
            </a:r>
            <a:r>
              <a:rPr lang="en-GB" dirty="0" smtClean="0"/>
              <a:t> COLOMBIA</a:t>
            </a:r>
          </a:p>
          <a:p>
            <a:r>
              <a:rPr lang="fr-FR" dirty="0" err="1" smtClean="0"/>
              <a:t>Ongoing</a:t>
            </a:r>
            <a:r>
              <a:rPr lang="fr-FR" dirty="0" smtClean="0"/>
              <a:t>: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0" action="ppaction://hlinkfile"/>
              </a:rPr>
              <a:t>GREECE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GB" dirty="0" smtClean="0"/>
              <a:t>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1" action="ppaction://hlinkfile"/>
              </a:rPr>
              <a:t>NETHERLANDS</a:t>
            </a:r>
            <a:r>
              <a:rPr lang="en-GB" dirty="0" smtClean="0"/>
              <a:t>  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2" action="ppaction://hlinkfile"/>
              </a:rPr>
              <a:t>RUSSIAN FEDERATION</a:t>
            </a:r>
            <a:r>
              <a:rPr lang="en-GB" dirty="0" smtClean="0"/>
              <a:t>  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3" action="ppaction://hlinkfile"/>
              </a:rPr>
              <a:t>SLOVAKIA</a:t>
            </a:r>
            <a:r>
              <a:rPr lang="en-GB" dirty="0" smtClean="0"/>
              <a:t>   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4" action="ppaction://hlinkfile"/>
              </a:rPr>
              <a:t>SLOVENIA</a:t>
            </a:r>
            <a:r>
              <a:rPr lang="en-GB" dirty="0" smtClean="0"/>
              <a:t>   NETHERLANDS</a:t>
            </a:r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EA040-30E3-47C7-AB5E-38776F1543D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560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7A241-19F7-403E-BC90-1649A4AE45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491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D5F5E-03E7-4504-9C53-BD552012FC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47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88366-4B76-44D3-8278-9349AF147A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355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5AA0C-253C-4BAA-9CE1-BF9CDC57C17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7443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6984D-28B4-4116-AE6B-3E34CB1C656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025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15558-F877-4FEB-8511-62D24F1A3E4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1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C03D5-2775-41DE-8478-F0FA12D6FB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460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5502F-C428-46C5-B96C-9DDA08CC739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885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7F280-5EE0-4194-B582-CEC7A5EC78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623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A75B2-0999-40AA-B1EB-6506AD0208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97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5436A-4253-49C6-B470-925ADD33D9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857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ChangeArrowheads="1"/>
          </p:cNvSpPr>
          <p:nvPr/>
        </p:nvSpPr>
        <p:spPr bwMode="auto">
          <a:xfrm>
            <a:off x="0" y="6237288"/>
            <a:ext cx="9144000" cy="620712"/>
          </a:xfrm>
          <a:prstGeom prst="rect">
            <a:avLst/>
          </a:prstGeom>
          <a:solidFill>
            <a:srgbClr val="C0C0C0"/>
          </a:soli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27088" y="6245225"/>
            <a:ext cx="73453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6C7E82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GB"/>
              <a:t>SDMX Global Conference 2013, Paris</a:t>
            </a:r>
            <a:br>
              <a:rPr lang="en-GB"/>
            </a:br>
            <a:r>
              <a:rPr lang="en-GB"/>
              <a:t>“ Global SDMX Implementation : Modernising Official Statistics “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3E53BC5D-5D79-4727-BFEE-3988045DBF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16398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8"/>
          <p:cNvSpPr>
            <a:spLocks noChangeShapeType="1"/>
          </p:cNvSpPr>
          <p:nvPr/>
        </p:nvSpPr>
        <p:spPr bwMode="auto">
          <a:xfrm>
            <a:off x="2411413" y="620713"/>
            <a:ext cx="6264275" cy="0"/>
          </a:xfrm>
          <a:prstGeom prst="line">
            <a:avLst/>
          </a:prstGeom>
          <a:noFill/>
          <a:ln w="12700">
            <a:solidFill>
              <a:srgbClr val="6C7E8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1032" name="Picture 9"/>
          <p:cNvPicPr>
            <a:picLocks noChangeAspect="1" noChangeArrowheads="1"/>
          </p:cNvPicPr>
          <p:nvPr/>
        </p:nvPicPr>
        <p:blipFill>
          <a:blip r:embed="rId14">
            <a:lum bright="76000" contrast="-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557338"/>
            <a:ext cx="5513388" cy="365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3" name="Line 10"/>
          <p:cNvSpPr>
            <a:spLocks noChangeShapeType="1"/>
          </p:cNvSpPr>
          <p:nvPr/>
        </p:nvSpPr>
        <p:spPr bwMode="auto">
          <a:xfrm>
            <a:off x="468313" y="6237288"/>
            <a:ext cx="8207375" cy="0"/>
          </a:xfrm>
          <a:prstGeom prst="line">
            <a:avLst/>
          </a:prstGeom>
          <a:noFill/>
          <a:ln w="19050">
            <a:solidFill>
              <a:srgbClr val="6C7E8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4" name="Line 11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15875">
            <a:solidFill>
              <a:srgbClr val="6C7E8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vid.barraclough@oecd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david.barraclough@oecd.or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marco.oksman@oecd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</a:t>
            </a:r>
            <a:r>
              <a:rPr lang="en-GB" altLang="en-US" dirty="0" smtClean="0">
                <a:solidFill>
                  <a:srgbClr val="6C7E82"/>
                </a:solidFill>
                <a:latin typeface="Calibri" pitchFamily="34" charset="0"/>
              </a:rPr>
              <a:t>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endParaRPr lang="en-GB" sz="3200" dirty="0" smtClean="0"/>
          </a:p>
          <a:p>
            <a:r>
              <a:rPr lang="en-GB" sz="3200" dirty="0" smtClean="0"/>
              <a:t>OECD Short-Term </a:t>
            </a:r>
            <a:r>
              <a:rPr lang="en-GB" sz="3200" dirty="0"/>
              <a:t>Economic Statistics </a:t>
            </a:r>
            <a:r>
              <a:rPr lang="en-GB" sz="3200" dirty="0" smtClean="0"/>
              <a:t>SDMX Collection </a:t>
            </a:r>
          </a:p>
          <a:p>
            <a:endParaRPr lang="en-GB" sz="3200" dirty="0" smtClean="0"/>
          </a:p>
          <a:p>
            <a:r>
              <a:rPr lang="en-GB" dirty="0" smtClean="0"/>
              <a:t>STES</a:t>
            </a:r>
          </a:p>
          <a:p>
            <a:endParaRPr lang="fr-FR" sz="2000" dirty="0" smtClean="0">
              <a:latin typeface="Calibri" panose="020F0502020204030204" pitchFamily="34" charset="0"/>
            </a:endParaRPr>
          </a:p>
          <a:p>
            <a:r>
              <a:rPr lang="fr-FR" sz="2000" dirty="0" smtClean="0">
                <a:latin typeface="Calibri" panose="020F0502020204030204" pitchFamily="34" charset="0"/>
              </a:rPr>
              <a:t>David Barraclough </a:t>
            </a:r>
            <a:r>
              <a:rPr lang="fr-FR" sz="1600" dirty="0" smtClean="0">
                <a:hlinkClick r:id="rId3"/>
              </a:rPr>
              <a:t>david.barraclough@oecd.org</a:t>
            </a:r>
            <a:endParaRPr lang="en-GB" sz="1600" kern="0" dirty="0">
              <a:latin typeface="Calibri" panose="020F0502020204030204" pitchFamily="34" charset="0"/>
            </a:endParaRPr>
          </a:p>
        </p:txBody>
      </p:sp>
      <p:pic>
        <p:nvPicPr>
          <p:cNvPr id="6" name="Picture 2" descr="Organisation for Economic Co-operation and Developm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23812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43808" y="241163"/>
            <a:ext cx="5112568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/>
              <a:t>Future work</a:t>
            </a:r>
            <a:endParaRPr lang="en-GB" sz="32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920880" cy="4608512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GB" sz="2800" dirty="0" smtClean="0"/>
              <a:t>Make STES available from a SDMX registry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sz="2400" dirty="0" smtClean="0"/>
              <a:t>Ensure STES fits the Global Registry content policy -&gt; Use the Global Registry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sz="2400" dirty="0" smtClean="0"/>
              <a:t>Consider using Data Flows, Provision Agreements</a:t>
            </a:r>
            <a:r>
              <a:rPr lang="en-GB" sz="2400" dirty="0" smtClean="0"/>
              <a:t> </a:t>
            </a:r>
            <a:endParaRPr lang="en-GB" sz="2400" dirty="0" smtClean="0"/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GB" sz="2800" dirty="0" smtClean="0"/>
              <a:t>Make improvements to the STES DSD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sz="2400" dirty="0" smtClean="0"/>
              <a:t>Easier for countries to send STES data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sz="2400" dirty="0" smtClean="0"/>
              <a:t>More </a:t>
            </a:r>
            <a:r>
              <a:rPr lang="en-GB" sz="2400" dirty="0" smtClean="0"/>
              <a:t>alignment with SDMX Content-oriented Guidelines (COG</a:t>
            </a:r>
            <a:r>
              <a:rPr lang="en-GB" sz="2400" dirty="0" smtClean="0"/>
              <a:t>)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sz="2400" b="1" u="sng" dirty="0" smtClean="0"/>
              <a:t>Early adopters can still use current version </a:t>
            </a:r>
            <a:r>
              <a:rPr lang="en-GB" sz="2400" b="1" u="sng" dirty="0"/>
              <a:t>of </a:t>
            </a:r>
            <a:r>
              <a:rPr lang="en-GB" sz="2400" b="1" u="sng" dirty="0" smtClean="0"/>
              <a:t>STES</a:t>
            </a:r>
            <a:endParaRPr lang="en-GB" sz="2400" b="1" u="sng" dirty="0"/>
          </a:p>
        </p:txBody>
      </p:sp>
    </p:spTree>
    <p:extLst>
      <p:ext uri="{BB962C8B-B14F-4D97-AF65-F5344CB8AC3E}">
        <p14:creationId xmlns:p14="http://schemas.microsoft.com/office/powerpoint/2010/main" val="187506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43808" y="241163"/>
            <a:ext cx="5112568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2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920880" cy="4608512"/>
          </a:xfrm>
        </p:spPr>
        <p:txBody>
          <a:bodyPr>
            <a:normAutofit fontScale="25000" lnSpcReduction="20000"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endParaRPr lang="en-GB" sz="2400" dirty="0" smtClean="0"/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endParaRPr lang="en-GB" sz="2000" dirty="0" smtClean="0"/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endParaRPr lang="en-GB" sz="2000" dirty="0" smtClean="0"/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endParaRPr lang="en-GB" sz="2000" dirty="0" smtClean="0"/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endParaRPr lang="en-GB" sz="4300" dirty="0" smtClean="0"/>
          </a:p>
          <a:p>
            <a:r>
              <a:rPr lang="en-GB" sz="11200" dirty="0" smtClean="0"/>
              <a:t>Thank you</a:t>
            </a:r>
          </a:p>
          <a:p>
            <a:endParaRPr lang="en-GB" sz="11200" dirty="0" smtClean="0"/>
          </a:p>
          <a:p>
            <a:r>
              <a:rPr lang="en-GB" sz="11200" dirty="0" smtClean="0"/>
              <a:t>For help on implementing STES in your organisation, contact:</a:t>
            </a:r>
          </a:p>
          <a:p>
            <a:endParaRPr lang="en-GB" sz="11200" dirty="0" smtClean="0"/>
          </a:p>
          <a:p>
            <a:r>
              <a:rPr lang="en-GB" sz="11200" dirty="0" smtClean="0"/>
              <a:t>David Barraclough</a:t>
            </a:r>
          </a:p>
          <a:p>
            <a:r>
              <a:rPr lang="en-GB" sz="11200" dirty="0" smtClean="0"/>
              <a:t>Marco </a:t>
            </a:r>
            <a:r>
              <a:rPr lang="en-GB" sz="11200" dirty="0" err="1" smtClean="0"/>
              <a:t>Oksman</a:t>
            </a:r>
            <a:endParaRPr lang="en-GB" sz="11200" dirty="0" smtClean="0"/>
          </a:p>
          <a:p>
            <a:endParaRPr lang="en-GB" sz="8000" dirty="0" smtClean="0"/>
          </a:p>
          <a:p>
            <a:r>
              <a:rPr lang="en-GB" sz="8000" dirty="0" smtClean="0">
                <a:hlinkClick r:id="rId3"/>
              </a:rPr>
              <a:t>david.barraclough@oecd.org</a:t>
            </a:r>
            <a:endParaRPr lang="en-GB" sz="8000" dirty="0" smtClean="0"/>
          </a:p>
          <a:p>
            <a:r>
              <a:rPr lang="en-GB" sz="8000" dirty="0" smtClean="0">
                <a:hlinkClick r:id="rId4"/>
              </a:rPr>
              <a:t>marco.oksman@oecd.org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6032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03848" y="241163"/>
            <a:ext cx="4536504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/>
              <a:t>Background</a:t>
            </a:r>
            <a:endParaRPr lang="en-GB" sz="32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67544" y="1196752"/>
            <a:ext cx="8136904" cy="4104456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fr-FR" kern="1200" dirty="0" err="1" smtClean="0">
                <a:latin typeface="Calibri" panose="020F0502020204030204" pitchFamily="34" charset="0"/>
              </a:rPr>
              <a:t>Previously</a:t>
            </a:r>
            <a:r>
              <a:rPr lang="fr-FR" kern="1200" dirty="0" smtClean="0">
                <a:latin typeface="Calibri" panose="020F0502020204030204" pitchFamily="34" charset="0"/>
              </a:rPr>
              <a:t> </a:t>
            </a:r>
            <a:r>
              <a:rPr lang="fr-FR" kern="1200" dirty="0" err="1" smtClean="0">
                <a:latin typeface="Calibri" panose="020F0502020204030204" pitchFamily="34" charset="0"/>
              </a:rPr>
              <a:t>known</a:t>
            </a:r>
            <a:r>
              <a:rPr lang="fr-FR" kern="1200" dirty="0" smtClean="0">
                <a:latin typeface="Calibri" panose="020F0502020204030204" pitchFamily="34" charset="0"/>
              </a:rPr>
              <a:t> as </a:t>
            </a:r>
            <a:r>
              <a:rPr lang="fr-FR" kern="1200" dirty="0" err="1" smtClean="0">
                <a:latin typeface="Calibri" panose="020F0502020204030204" pitchFamily="34" charset="0"/>
              </a:rPr>
              <a:t>OECD’s</a:t>
            </a:r>
            <a:r>
              <a:rPr lang="fr-FR" kern="1200" dirty="0" smtClean="0">
                <a:latin typeface="Calibri" panose="020F0502020204030204" pitchFamily="34" charset="0"/>
              </a:rPr>
              <a:t> </a:t>
            </a:r>
            <a:r>
              <a:rPr lang="fr-FR" kern="1200" dirty="0" err="1" smtClean="0">
                <a:latin typeface="Calibri" panose="020F0502020204030204" pitchFamily="34" charset="0"/>
              </a:rPr>
              <a:t>Monthly</a:t>
            </a:r>
            <a:r>
              <a:rPr lang="fr-FR" kern="1200" dirty="0" smtClean="0">
                <a:latin typeface="Calibri" panose="020F0502020204030204" pitchFamily="34" charset="0"/>
              </a:rPr>
              <a:t> </a:t>
            </a:r>
            <a:r>
              <a:rPr lang="fr-FR" kern="1200" dirty="0" err="1" smtClean="0">
                <a:latin typeface="Calibri" panose="020F0502020204030204" pitchFamily="34" charset="0"/>
              </a:rPr>
              <a:t>Economic</a:t>
            </a:r>
            <a:r>
              <a:rPr lang="fr-FR" kern="1200" dirty="0" smtClean="0">
                <a:latin typeface="Calibri" panose="020F0502020204030204" pitchFamily="34" charset="0"/>
              </a:rPr>
              <a:t> </a:t>
            </a:r>
            <a:r>
              <a:rPr lang="fr-FR" kern="1200" dirty="0" err="1" smtClean="0">
                <a:latin typeface="Calibri" panose="020F0502020204030204" pitchFamily="34" charset="0"/>
              </a:rPr>
              <a:t>Indicators</a:t>
            </a:r>
            <a:r>
              <a:rPr lang="fr-FR" kern="1200" dirty="0" smtClean="0">
                <a:latin typeface="Calibri" panose="020F0502020204030204" pitchFamily="34" charset="0"/>
              </a:rPr>
              <a:t> (MEI) data collection</a:t>
            </a:r>
            <a:endParaRPr lang="fr-FR" kern="1200" dirty="0">
              <a:latin typeface="Calibri" panose="020F0502020204030204" pitchFamily="34" charset="0"/>
            </a:endParaRP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fr-FR" kern="1200" dirty="0" smtClean="0">
                <a:latin typeface="Calibri" panose="020F0502020204030204" pitchFamily="34" charset="0"/>
              </a:rPr>
              <a:t>Multiple key </a:t>
            </a:r>
            <a:r>
              <a:rPr lang="fr-FR" kern="1200" dirty="0" err="1" smtClean="0">
                <a:latin typeface="Calibri" panose="020F0502020204030204" pitchFamily="34" charset="0"/>
              </a:rPr>
              <a:t>indicators</a:t>
            </a:r>
            <a:r>
              <a:rPr lang="fr-FR" kern="1200" dirty="0" smtClean="0">
                <a:latin typeface="Calibri" panose="020F0502020204030204" pitchFamily="34" charset="0"/>
              </a:rPr>
              <a:t> </a:t>
            </a:r>
            <a:r>
              <a:rPr lang="fr-FR" kern="1200" dirty="0" err="1" smtClean="0">
                <a:latin typeface="Calibri" panose="020F0502020204030204" pitchFamily="34" charset="0"/>
              </a:rPr>
              <a:t>from</a:t>
            </a:r>
            <a:r>
              <a:rPr lang="fr-FR" kern="1200" dirty="0" smtClean="0">
                <a:latin typeface="Calibri" panose="020F0502020204030204" pitchFamily="34" charset="0"/>
              </a:rPr>
              <a:t> </a:t>
            </a:r>
            <a:r>
              <a:rPr lang="fr-FR" kern="1200" dirty="0" err="1" smtClean="0">
                <a:latin typeface="Calibri" panose="020F0502020204030204" pitchFamily="34" charset="0"/>
              </a:rPr>
              <a:t>several</a:t>
            </a:r>
            <a:r>
              <a:rPr lang="fr-FR" kern="1200" dirty="0" smtClean="0">
                <a:latin typeface="Calibri" panose="020F0502020204030204" pitchFamily="34" charset="0"/>
              </a:rPr>
              <a:t> </a:t>
            </a:r>
            <a:r>
              <a:rPr lang="fr-FR" kern="1200" dirty="0" err="1" smtClean="0">
                <a:latin typeface="Calibri" panose="020F0502020204030204" pitchFamily="34" charset="0"/>
              </a:rPr>
              <a:t>statistical</a:t>
            </a:r>
            <a:r>
              <a:rPr lang="fr-FR" kern="1200" dirty="0" smtClean="0">
                <a:latin typeface="Calibri" panose="020F0502020204030204" pitchFamily="34" charset="0"/>
              </a:rPr>
              <a:t> </a:t>
            </a:r>
            <a:r>
              <a:rPr lang="fr-FR" kern="1200" dirty="0" err="1" smtClean="0">
                <a:latin typeface="Calibri" panose="020F0502020204030204" pitchFamily="34" charset="0"/>
              </a:rPr>
              <a:t>domains</a:t>
            </a:r>
            <a:r>
              <a:rPr lang="fr-FR" kern="1200" dirty="0" smtClean="0">
                <a:latin typeface="Calibri" panose="020F0502020204030204" pitchFamily="34" charset="0"/>
              </a:rPr>
              <a:t> in one data collection</a:t>
            </a: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fr-FR" kern="1200" dirty="0" err="1" smtClean="0">
                <a:latin typeface="Calibri" panose="020F0502020204030204" pitchFamily="34" charset="0"/>
              </a:rPr>
              <a:t>Almost</a:t>
            </a:r>
            <a:r>
              <a:rPr lang="fr-FR" kern="1200" dirty="0" smtClean="0">
                <a:latin typeface="Calibri" panose="020F0502020204030204" pitchFamily="34" charset="0"/>
              </a:rPr>
              <a:t> all </a:t>
            </a:r>
            <a:r>
              <a:rPr lang="fr-FR" kern="1200" dirty="0">
                <a:latin typeface="Calibri" panose="020F0502020204030204" pitchFamily="34" charset="0"/>
              </a:rPr>
              <a:t>OECD </a:t>
            </a:r>
            <a:r>
              <a:rPr lang="fr-FR" kern="1200" dirty="0" err="1">
                <a:latin typeface="Calibri" panose="020F0502020204030204" pitchFamily="34" charset="0"/>
              </a:rPr>
              <a:t>member</a:t>
            </a:r>
            <a:r>
              <a:rPr lang="fr-FR" kern="1200" dirty="0">
                <a:latin typeface="Calibri" panose="020F0502020204030204" pitchFamily="34" charset="0"/>
              </a:rPr>
              <a:t> countries </a:t>
            </a:r>
            <a:r>
              <a:rPr lang="fr-FR" kern="1200" dirty="0" err="1">
                <a:latin typeface="Calibri" panose="020F0502020204030204" pitchFamily="34" charset="0"/>
              </a:rPr>
              <a:t>provide</a:t>
            </a:r>
            <a:r>
              <a:rPr lang="fr-FR" kern="1200" dirty="0">
                <a:latin typeface="Calibri" panose="020F0502020204030204" pitchFamily="34" charset="0"/>
              </a:rPr>
              <a:t> </a:t>
            </a:r>
            <a:r>
              <a:rPr lang="fr-FR" kern="1200" dirty="0" smtClean="0">
                <a:latin typeface="Calibri" panose="020F0502020204030204" pitchFamily="34" charset="0"/>
              </a:rPr>
              <a:t>MEI data</a:t>
            </a:r>
            <a:endParaRPr lang="fr-FR" kern="1200" dirty="0">
              <a:latin typeface="Calibri" panose="020F0502020204030204" pitchFamily="34" charset="0"/>
            </a:endParaRP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fr-FR" kern="1200" dirty="0" smtClean="0">
                <a:latin typeface="Calibri" panose="020F0502020204030204" pitchFamily="34" charset="0"/>
              </a:rPr>
              <a:t>Project </a:t>
            </a:r>
            <a:r>
              <a:rPr lang="fr-FR" kern="1200" dirty="0" err="1" smtClean="0">
                <a:latin typeface="Calibri" panose="020F0502020204030204" pitchFamily="34" charset="0"/>
              </a:rPr>
              <a:t>launched</a:t>
            </a:r>
            <a:r>
              <a:rPr lang="fr-FR" kern="1200" dirty="0" smtClean="0">
                <a:latin typeface="Calibri" panose="020F0502020204030204" pitchFamily="34" charset="0"/>
              </a:rPr>
              <a:t> by Martine Durand, OECD </a:t>
            </a:r>
            <a:r>
              <a:rPr lang="fr-FR" kern="1200" dirty="0" err="1" smtClean="0">
                <a:latin typeface="Calibri" panose="020F0502020204030204" pitchFamily="34" charset="0"/>
              </a:rPr>
              <a:t>chief</a:t>
            </a:r>
            <a:r>
              <a:rPr lang="fr-FR" kern="1200" dirty="0" smtClean="0">
                <a:latin typeface="Calibri" panose="020F0502020204030204" pitchFamily="34" charset="0"/>
              </a:rPr>
              <a:t> </a:t>
            </a:r>
            <a:r>
              <a:rPr lang="fr-FR" kern="1200" dirty="0" err="1" smtClean="0">
                <a:latin typeface="Calibri" panose="020F0502020204030204" pitchFamily="34" charset="0"/>
              </a:rPr>
              <a:t>statistician</a:t>
            </a:r>
            <a:endParaRPr lang="fr-FR" dirty="0" smtClean="0"/>
          </a:p>
          <a:p>
            <a:pPr algn="l"/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99792" y="241163"/>
            <a:ext cx="5832648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/>
              <a:t>STES Business case - Drivers</a:t>
            </a:r>
            <a:endParaRPr lang="en-GB" sz="32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920880" cy="4608512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fr-FR" sz="2800" kern="1200" dirty="0" smtClean="0">
                <a:latin typeface="Calibri" panose="020F0502020204030204" pitchFamily="34" charset="0"/>
              </a:rPr>
              <a:t>Issues for providers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fr-FR" sz="2400" kern="1200" dirty="0" err="1" smtClean="0">
                <a:latin typeface="Calibri" panose="020F0502020204030204" pitchFamily="34" charset="0"/>
              </a:rPr>
              <a:t>Had</a:t>
            </a:r>
            <a:r>
              <a:rPr lang="fr-FR" sz="2400" kern="1200" dirty="0" smtClean="0">
                <a:latin typeface="Calibri" panose="020F0502020204030204" pitchFamily="34" charset="0"/>
              </a:rPr>
              <a:t> to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prepare</a:t>
            </a:r>
            <a:r>
              <a:rPr lang="fr-FR" sz="2400" kern="1200" dirty="0" smtClean="0">
                <a:latin typeface="Calibri" panose="020F0502020204030204" pitchFamily="34" charset="0"/>
              </a:rPr>
              <a:t> files to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send</a:t>
            </a:r>
            <a:r>
              <a:rPr lang="fr-FR" sz="2400" kern="1200" dirty="0" smtClean="0">
                <a:latin typeface="Calibri" panose="020F0502020204030204" pitchFamily="34" charset="0"/>
              </a:rPr>
              <a:t> to the OECD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fr-FR" sz="2400" kern="1200" dirty="0" smtClean="0">
                <a:latin typeface="Calibri" panose="020F0502020204030204" pitchFamily="34" charset="0"/>
              </a:rPr>
              <a:t>No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clear</a:t>
            </a:r>
            <a:r>
              <a:rPr lang="fr-FR" sz="2400" kern="1200" dirty="0" smtClean="0">
                <a:latin typeface="Calibri" panose="020F0502020204030204" pitchFamily="34" charset="0"/>
              </a:rPr>
              <a:t> standard or structure on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which</a:t>
            </a:r>
            <a:r>
              <a:rPr lang="fr-FR" sz="2400" kern="1200" dirty="0" smtClean="0">
                <a:latin typeface="Calibri" panose="020F0502020204030204" pitchFamily="34" charset="0"/>
              </a:rPr>
              <a:t> to base the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dissemination</a:t>
            </a:r>
            <a:r>
              <a:rPr lang="fr-FR" sz="2400" kern="1200" dirty="0" smtClean="0">
                <a:latin typeface="Calibri" panose="020F0502020204030204" pitchFamily="34" charset="0"/>
              </a:rPr>
              <a:t> of the data</a:t>
            </a:r>
          </a:p>
          <a:p>
            <a:pPr lvl="1" indent="-457200" algn="l">
              <a:buFont typeface="Wingdings" panose="05000000000000000000" pitchFamily="2" charset="2"/>
              <a:buChar char="§"/>
            </a:pPr>
            <a:r>
              <a:rPr lang="fr-FR" kern="1200" dirty="0" smtClean="0">
                <a:latin typeface="Calibri" panose="020F0502020204030204" pitchFamily="34" charset="0"/>
                <a:ea typeface="+mn-ea"/>
                <a:cs typeface="+mn-cs"/>
              </a:rPr>
              <a:t>Issues for </a:t>
            </a:r>
            <a:r>
              <a:rPr lang="fr-FR" kern="1200" dirty="0">
                <a:latin typeface="Calibri" panose="020F0502020204030204" pitchFamily="34" charset="0"/>
                <a:ea typeface="+mn-ea"/>
                <a:cs typeface="+mn-cs"/>
              </a:rPr>
              <a:t>OECD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sz="2400" kern="1200" dirty="0" smtClean="0">
                <a:latin typeface="Calibri" panose="020F0502020204030204" pitchFamily="34" charset="0"/>
              </a:rPr>
              <a:t>Waiting </a:t>
            </a:r>
            <a:r>
              <a:rPr lang="en-GB" sz="2400" kern="1200" dirty="0">
                <a:latin typeface="Calibri" panose="020F0502020204030204" pitchFamily="34" charset="0"/>
              </a:rPr>
              <a:t>for file preparation impacts timeliness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fr-FR" sz="2400" kern="1200" dirty="0" smtClean="0">
                <a:latin typeface="Calibri" panose="020F0502020204030204" pitchFamily="34" charset="0"/>
              </a:rPr>
              <a:t>Multiple formats and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processes</a:t>
            </a:r>
            <a:r>
              <a:rPr lang="fr-FR" sz="2400" kern="1200" dirty="0" smtClean="0">
                <a:latin typeface="Calibri" panose="020F0502020204030204" pitchFamily="34" charset="0"/>
              </a:rPr>
              <a:t>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requires</a:t>
            </a:r>
            <a:r>
              <a:rPr lang="fr-FR" sz="2400" kern="1200" dirty="0" smtClean="0">
                <a:latin typeface="Calibri" panose="020F0502020204030204" pitchFamily="34" charset="0"/>
              </a:rPr>
              <a:t> an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overly-complex</a:t>
            </a:r>
            <a:r>
              <a:rPr lang="fr-FR" sz="2400" kern="1200" dirty="0" smtClean="0">
                <a:latin typeface="Calibri" panose="020F0502020204030204" pitchFamily="34" charset="0"/>
              </a:rPr>
              <a:t>,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fragmented</a:t>
            </a:r>
            <a:r>
              <a:rPr lang="fr-FR" sz="2400" kern="1200" dirty="0" smtClean="0">
                <a:latin typeface="Calibri" panose="020F0502020204030204" pitchFamily="34" charset="0"/>
              </a:rPr>
              <a:t> data collection architecture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fr-FR" sz="2400" kern="1200" dirty="0" smtClean="0">
                <a:latin typeface="Calibri" panose="020F0502020204030204" pitchFamily="34" charset="0"/>
              </a:rPr>
              <a:t>Validation of data messages time-</a:t>
            </a:r>
            <a:r>
              <a:rPr lang="fr-FR" sz="2400" kern="1200" dirty="0" err="1" smtClean="0">
                <a:latin typeface="Calibri" panose="020F0502020204030204" pitchFamily="34" charset="0"/>
              </a:rPr>
              <a:t>consuming</a:t>
            </a:r>
            <a:endParaRPr lang="fr-FR" sz="2400" kern="1200" dirty="0" smtClean="0">
              <a:latin typeface="Calibri" panose="020F0502020204030204" pitchFamily="34" charset="0"/>
            </a:endParaRPr>
          </a:p>
          <a:p>
            <a:pPr marL="1371600" lvl="2" indent="-457200" algn="l">
              <a:buFont typeface="Wingdings" panose="05000000000000000000" pitchFamily="2" charset="2"/>
              <a:buChar char="§"/>
            </a:pPr>
            <a:r>
              <a:rPr lang="fr-FR" sz="2000" kern="1200" dirty="0" err="1" smtClean="0">
                <a:latin typeface="Calibri" panose="020F0502020204030204" pitchFamily="34" charset="0"/>
              </a:rPr>
              <a:t>Several</a:t>
            </a:r>
            <a:r>
              <a:rPr lang="fr-FR" sz="2000" kern="1200" dirty="0" smtClean="0">
                <a:latin typeface="Calibri" panose="020F0502020204030204" pitchFamily="34" charset="0"/>
              </a:rPr>
              <a:t> </a:t>
            </a:r>
            <a:r>
              <a:rPr lang="fr-FR" sz="2000" kern="1200" dirty="0" err="1" smtClean="0">
                <a:latin typeface="Calibri" panose="020F0502020204030204" pitchFamily="34" charset="0"/>
              </a:rPr>
              <a:t>different</a:t>
            </a:r>
            <a:r>
              <a:rPr lang="fr-FR" sz="2000" kern="1200" dirty="0" smtClean="0">
                <a:latin typeface="Calibri" panose="020F0502020204030204" pitchFamily="34" charset="0"/>
              </a:rPr>
              <a:t> </a:t>
            </a:r>
            <a:r>
              <a:rPr lang="fr-FR" sz="2000" kern="1200" dirty="0" err="1" smtClean="0">
                <a:latin typeface="Calibri" panose="020F0502020204030204" pitchFamily="34" charset="0"/>
              </a:rPr>
              <a:t>processes</a:t>
            </a:r>
            <a:r>
              <a:rPr lang="fr-FR" sz="2000" kern="1200" dirty="0" smtClean="0">
                <a:latin typeface="Calibri" panose="020F0502020204030204" pitchFamily="34" charset="0"/>
              </a:rPr>
              <a:t> </a:t>
            </a:r>
            <a:r>
              <a:rPr lang="fr-FR" sz="2000" kern="1200" dirty="0" err="1" smtClean="0">
                <a:latin typeface="Calibri" panose="020F0502020204030204" pitchFamily="34" charset="0"/>
              </a:rPr>
              <a:t>required</a:t>
            </a:r>
            <a:r>
              <a:rPr lang="fr-FR" sz="2000" kern="1200" dirty="0" smtClean="0">
                <a:latin typeface="Calibri" panose="020F0502020204030204" pitchFamily="34" charset="0"/>
              </a:rPr>
              <a:t> for </a:t>
            </a:r>
            <a:r>
              <a:rPr lang="fr-FR" sz="2000" kern="1200" dirty="0" err="1" smtClean="0">
                <a:latin typeface="Calibri" panose="020F0502020204030204" pitchFamily="34" charset="0"/>
              </a:rPr>
              <a:t>different</a:t>
            </a:r>
            <a:r>
              <a:rPr lang="fr-FR" sz="2000" kern="1200" dirty="0" smtClean="0">
                <a:latin typeface="Calibri" panose="020F0502020204030204" pitchFamily="34" charset="0"/>
              </a:rPr>
              <a:t> formats</a:t>
            </a:r>
          </a:p>
          <a:p>
            <a:pPr marL="1371600" lvl="2" indent="-457200" algn="l">
              <a:buFont typeface="Wingdings" panose="05000000000000000000" pitchFamily="2" charset="2"/>
              <a:buChar char="§"/>
            </a:pPr>
            <a:r>
              <a:rPr lang="fr-FR" sz="2000" kern="1200" dirty="0" err="1" smtClean="0">
                <a:latin typeface="Calibri" panose="020F0502020204030204" pitchFamily="34" charset="0"/>
              </a:rPr>
              <a:t>Unmanaged</a:t>
            </a:r>
            <a:r>
              <a:rPr lang="fr-FR" sz="2000" kern="1200" dirty="0" smtClean="0">
                <a:latin typeface="Calibri" panose="020F0502020204030204" pitchFamily="34" charset="0"/>
              </a:rPr>
              <a:t> structural changes </a:t>
            </a:r>
            <a:r>
              <a:rPr lang="fr-FR" sz="2000" kern="1200" dirty="0" err="1" smtClean="0">
                <a:latin typeface="Calibri" panose="020F0502020204030204" pitchFamily="34" charset="0"/>
              </a:rPr>
              <a:t>need</a:t>
            </a:r>
            <a:r>
              <a:rPr lang="fr-FR" sz="2000" kern="1200" dirty="0" smtClean="0">
                <a:latin typeface="Calibri" panose="020F0502020204030204" pitchFamily="34" charset="0"/>
              </a:rPr>
              <a:t> </a:t>
            </a:r>
            <a:r>
              <a:rPr lang="fr-FR" sz="2000" kern="1200" dirty="0" err="1" smtClean="0">
                <a:latin typeface="Calibri" panose="020F0502020204030204" pitchFamily="34" charset="0"/>
              </a:rPr>
              <a:t>regular</a:t>
            </a:r>
            <a:r>
              <a:rPr lang="fr-FR" sz="2000" kern="1200" dirty="0" smtClean="0">
                <a:latin typeface="Calibri" panose="020F0502020204030204" pitchFamily="34" charset="0"/>
              </a:rPr>
              <a:t>, ad-hoc fixing</a:t>
            </a:r>
          </a:p>
          <a:p>
            <a:pPr lvl="2" algn="l"/>
            <a:endParaRPr lang="fr-FR" sz="2000" kern="12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06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43808" y="241163"/>
            <a:ext cx="5400600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STES Business case - Goals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920880" cy="4608512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GB" sz="2800" kern="1200" dirty="0" smtClean="0">
                <a:latin typeface="Calibri" panose="020F0502020204030204" pitchFamily="34" charset="0"/>
              </a:rPr>
              <a:t>Benefits for </a:t>
            </a:r>
            <a:r>
              <a:rPr lang="en-GB" sz="2800" kern="1200" dirty="0">
                <a:latin typeface="Calibri" panose="020F0502020204030204" pitchFamily="34" charset="0"/>
              </a:rPr>
              <a:t>providers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sz="2400" kern="1200" dirty="0" smtClean="0">
                <a:latin typeface="Calibri" panose="020F0502020204030204" pitchFamily="34" charset="0"/>
              </a:rPr>
              <a:t>Avoid having to package and push the data to OECD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sz="2400" kern="1200" dirty="0" smtClean="0">
                <a:latin typeface="Calibri" panose="020F0502020204030204" pitchFamily="34" charset="0"/>
              </a:rPr>
              <a:t>Provide an open, stable format specification with which to prepare and transmit data </a:t>
            </a: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GB" sz="2800" kern="1200" dirty="0" smtClean="0">
                <a:latin typeface="Calibri" panose="020F0502020204030204" pitchFamily="34" charset="0"/>
              </a:rPr>
              <a:t>Benefits for </a:t>
            </a:r>
            <a:r>
              <a:rPr lang="en-GB" sz="2800" kern="1200" dirty="0">
                <a:latin typeface="Calibri" panose="020F0502020204030204" pitchFamily="34" charset="0"/>
              </a:rPr>
              <a:t>OECD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sz="2400" kern="1200" dirty="0" smtClean="0">
                <a:latin typeface="Calibri" panose="020F0502020204030204" pitchFamily="34" charset="0"/>
              </a:rPr>
              <a:t>Enable the collection of data as soon as it is published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400" kern="1200" dirty="0">
                <a:latin typeface="Calibri" panose="020F0502020204030204" pitchFamily="34" charset="0"/>
              </a:rPr>
              <a:t>One format and structure </a:t>
            </a:r>
            <a:r>
              <a:rPr lang="en-US" sz="2400" kern="1200" dirty="0" smtClean="0">
                <a:latin typeface="Calibri" panose="020F0502020204030204" pitchFamily="34" charset="0"/>
              </a:rPr>
              <a:t>eases process maintenance and enables </a:t>
            </a:r>
            <a:r>
              <a:rPr lang="en-US" sz="2400" kern="1200" dirty="0">
                <a:latin typeface="Calibri" panose="020F0502020204030204" pitchFamily="34" charset="0"/>
              </a:rPr>
              <a:t>automated processing </a:t>
            </a:r>
            <a:r>
              <a:rPr lang="en-US" sz="2400" kern="1200" dirty="0" smtClean="0">
                <a:latin typeface="Calibri" panose="020F0502020204030204" pitchFamily="34" charset="0"/>
              </a:rPr>
              <a:t>of </a:t>
            </a:r>
            <a:r>
              <a:rPr lang="en-US" sz="2400" kern="1200" dirty="0">
                <a:latin typeface="Calibri" panose="020F0502020204030204" pitchFamily="34" charset="0"/>
              </a:rPr>
              <a:t>collected data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US" sz="2400" kern="1200" dirty="0">
                <a:latin typeface="Calibri" panose="020F0502020204030204" pitchFamily="34" charset="0"/>
              </a:rPr>
              <a:t>Can easily validate the structure of the data (correct coding, file format</a:t>
            </a:r>
            <a:r>
              <a:rPr lang="en-US" sz="2400" kern="1200" dirty="0" smtClean="0">
                <a:latin typeface="Calibri" panose="020F0502020204030204" pitchFamily="34" charset="0"/>
              </a:rPr>
              <a:t>)</a:t>
            </a:r>
            <a:endParaRPr lang="en-GB" sz="2400" kern="12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20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43808" y="241163"/>
            <a:ext cx="5112568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STES Structures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920880" cy="4608512"/>
          </a:xfrm>
        </p:spPr>
        <p:txBody>
          <a:bodyPr>
            <a:normAutofit fontScale="77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Two </a:t>
            </a:r>
            <a:r>
              <a:rPr lang="en-GB" sz="2800" dirty="0" smtClean="0"/>
              <a:t>Data Structure Definitions (DSDs</a:t>
            </a:r>
            <a:r>
              <a:rPr lang="en-GB" sz="2800" dirty="0" smtClean="0"/>
              <a:t>):</a:t>
            </a:r>
            <a:endParaRPr lang="en-GB" sz="2800" dirty="0" smtClean="0"/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600" dirty="0" smtClean="0"/>
              <a:t>Short-term </a:t>
            </a:r>
            <a:r>
              <a:rPr lang="en-GB" sz="2600" dirty="0"/>
              <a:t>indicators </a:t>
            </a:r>
            <a:r>
              <a:rPr lang="en-GB" sz="2600" dirty="0" smtClean="0"/>
              <a:t>(Prices</a:t>
            </a:r>
            <a:r>
              <a:rPr lang="en-GB" sz="2600" dirty="0"/>
              <a:t>;</a:t>
            </a:r>
            <a:r>
              <a:rPr lang="en-GB" sz="2600" dirty="0" smtClean="0"/>
              <a:t> Real </a:t>
            </a:r>
            <a:r>
              <a:rPr lang="en-GB" sz="2600" dirty="0"/>
              <a:t>indicators, etc</a:t>
            </a:r>
            <a:r>
              <a:rPr lang="en-GB" sz="2600" dirty="0" smtClean="0"/>
              <a:t>.)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600" dirty="0" smtClean="0"/>
              <a:t>Infra-annual </a:t>
            </a:r>
            <a:r>
              <a:rPr lang="en-GB" sz="2600" dirty="0" err="1" smtClean="0"/>
              <a:t>labor</a:t>
            </a:r>
            <a:r>
              <a:rPr lang="en-GB" sz="2600" dirty="0" smtClean="0"/>
              <a:t> indicators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Dimensionality and coding 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600" dirty="0" smtClean="0"/>
              <a:t>Close to proprietary OECD coding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600" dirty="0" smtClean="0"/>
              <a:t>A “</a:t>
            </a:r>
            <a:r>
              <a:rPr lang="en-GB" sz="2600" dirty="0" smtClean="0"/>
              <a:t>de-normalised</a:t>
            </a:r>
            <a:r>
              <a:rPr lang="en-GB" sz="2600" dirty="0" smtClean="0"/>
              <a:t>” structure, low dimensionality, similar to IMF’s </a:t>
            </a:r>
            <a:r>
              <a:rPr lang="en-GB" sz="2600" dirty="0" err="1" smtClean="0"/>
              <a:t>EcoFIN</a:t>
            </a:r>
            <a:r>
              <a:rPr lang="en-GB" sz="2600" dirty="0" smtClean="0"/>
              <a:t> DSD in SDDS+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600" dirty="0" smtClean="0"/>
              <a:t>A goal was to simplify the transition for countries from MEI to </a:t>
            </a:r>
            <a:r>
              <a:rPr lang="en-GB" sz="2600" dirty="0" smtClean="0"/>
              <a:t>STES</a:t>
            </a:r>
            <a:endParaRPr lang="en-GB" sz="26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Mapping and transform using SDMX Structure Sets and CSPA Transform service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600" dirty="0"/>
              <a:t>Great as they are SDMX artefacts, can be stored in </a:t>
            </a:r>
            <a:r>
              <a:rPr lang="en-GB" sz="2600" dirty="0" smtClean="0"/>
              <a:t>registry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600" dirty="0" smtClean="0"/>
              <a:t>CSPA service is easy to incorporate in architectures, shareable (look on sdmx.org - tools) and proven to work</a:t>
            </a:r>
            <a:endParaRPr lang="en-GB" sz="2600" dirty="0"/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600" dirty="0" smtClean="0"/>
              <a:t>Usage is not well documented – needs to be improved</a:t>
            </a:r>
            <a:endParaRPr lang="en-GB" sz="2600" dirty="0"/>
          </a:p>
          <a:p>
            <a:pPr marL="457200" indent="-457200"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391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43808" y="241163"/>
            <a:ext cx="5112568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STES Structures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920880" cy="4608512"/>
          </a:xfrm>
        </p:spPr>
        <p:txBody>
          <a:bodyPr>
            <a:normAutofit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881134"/>
              </p:ext>
            </p:extLst>
          </p:nvPr>
        </p:nvGraphicFramePr>
        <p:xfrm>
          <a:off x="683568" y="1052736"/>
          <a:ext cx="7966026" cy="5075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3343"/>
                <a:gridCol w="1633137"/>
                <a:gridCol w="2076305"/>
                <a:gridCol w="1963241"/>
              </a:tblGrid>
              <a:tr h="559585">
                <a:tc gridSpan="2">
                  <a:txBody>
                    <a:bodyPr/>
                    <a:lstStyle/>
                    <a:p>
                      <a:r>
                        <a:rPr lang="en-GB" sz="2400" dirty="0" smtClean="0"/>
                        <a:t>STES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2400" dirty="0" smtClean="0"/>
                        <a:t>INFRA_ANNUAL_LABOR</a:t>
                      </a:r>
                      <a:endParaRPr lang="en-GB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559585">
                <a:tc>
                  <a:txBody>
                    <a:bodyPr/>
                    <a:lstStyle/>
                    <a:p>
                      <a:r>
                        <a:rPr lang="en-GB" sz="2400" b="1" dirty="0" smtClean="0"/>
                        <a:t>Dimensions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/>
                        <a:t>Attributes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/>
                        <a:t>Dimensions</a:t>
                      </a:r>
                      <a:endParaRPr lang="en-GB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/>
                        <a:t>Attributes</a:t>
                      </a:r>
                      <a:endParaRPr lang="en-GB" sz="2400" b="1" dirty="0"/>
                    </a:p>
                  </a:txBody>
                  <a:tcPr/>
                </a:tc>
              </a:tr>
              <a:tr h="575486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FREQ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solidFill>
                            <a:srgbClr val="FF0000"/>
                          </a:solidFill>
                        </a:rPr>
                        <a:t>UNIT_MULT</a:t>
                      </a:r>
                    </a:p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FREQ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solidFill>
                            <a:srgbClr val="FF0000"/>
                          </a:solidFill>
                        </a:rPr>
                        <a:t>UNIT_MULT</a:t>
                      </a:r>
                    </a:p>
                  </a:txBody>
                  <a:tcPr/>
                </a:tc>
              </a:tr>
              <a:tr h="575486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REFERENCE_AREA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solidFill>
                            <a:srgbClr val="FF0000"/>
                          </a:solidFill>
                        </a:rPr>
                        <a:t>OBS_STATUS</a:t>
                      </a:r>
                    </a:p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REFERENCE_AREA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solidFill>
                            <a:srgbClr val="FF0000"/>
                          </a:solidFill>
                        </a:rPr>
                        <a:t>OBS_STATUS</a:t>
                      </a:r>
                    </a:p>
                  </a:txBody>
                  <a:tcPr/>
                </a:tc>
              </a:tr>
              <a:tr h="559585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SUBJECT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SUBJECT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/>
                </a:tc>
              </a:tr>
              <a:tr h="559585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ADJUSTMENT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ADJUSTMENT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/>
                </a:tc>
              </a:tr>
              <a:tr h="559585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UNIT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UNIT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/>
                </a:tc>
              </a:tr>
              <a:tr h="559585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AGE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MEASURE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/>
                </a:tc>
              </a:tr>
              <a:tr h="559585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SEX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021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43808" y="241163"/>
            <a:ext cx="5112568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Implementation Status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920880" cy="4608512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/>
              <a:t>8</a:t>
            </a:r>
            <a:r>
              <a:rPr lang="en-GB" sz="2800" dirty="0" smtClean="0"/>
              <a:t> </a:t>
            </a:r>
            <a:r>
              <a:rPr lang="en-GB" sz="2800" dirty="0"/>
              <a:t>countries providing STES SDMX </a:t>
            </a:r>
            <a:r>
              <a:rPr lang="en-GB" sz="2800" dirty="0" smtClean="0"/>
              <a:t>data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400" dirty="0" smtClean="0"/>
              <a:t>Almost all have web services to support pull mode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/>
              <a:t>6</a:t>
            </a:r>
            <a:r>
              <a:rPr lang="en-GB" sz="2800" dirty="0" smtClean="0"/>
              <a:t> </a:t>
            </a:r>
            <a:r>
              <a:rPr lang="en-GB" sz="2800" dirty="0"/>
              <a:t>countries ongoing implementation </a:t>
            </a:r>
            <a:r>
              <a:rPr lang="en-GB" sz="2800" dirty="0" smtClean="0"/>
              <a:t>work</a:t>
            </a:r>
          </a:p>
          <a:p>
            <a:pPr algn="l"/>
            <a:endParaRPr lang="en-GB" sz="28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sz="2800" dirty="0" smtClean="0"/>
              <a:t>SDMX Reference Infrastructure (SDMX-RI) </a:t>
            </a:r>
            <a:r>
              <a:rPr lang="en-GB" sz="2800" u="sng" dirty="0" smtClean="0"/>
              <a:t>highly</a:t>
            </a:r>
            <a:r>
              <a:rPr lang="en-GB" sz="2800" dirty="0" smtClean="0"/>
              <a:t> recommended for data providers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400" dirty="0" smtClean="0"/>
              <a:t>A major part of the </a:t>
            </a:r>
            <a:r>
              <a:rPr lang="en-GB" sz="2400" dirty="0" smtClean="0"/>
              <a:t>free, off-the-shelf </a:t>
            </a:r>
            <a:r>
              <a:rPr lang="en-GB" sz="2400" dirty="0" smtClean="0"/>
              <a:t>toolkit. </a:t>
            </a:r>
            <a:endParaRPr lang="en-GB" sz="2400" dirty="0" smtClean="0"/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GB" sz="2400" dirty="0" smtClean="0"/>
              <a:t>OECD </a:t>
            </a:r>
            <a:r>
              <a:rPr lang="en-GB" sz="2400" dirty="0" smtClean="0"/>
              <a:t>can help with technical assistance</a:t>
            </a:r>
            <a:endParaRPr lang="en-GB" dirty="0" smtClean="0"/>
          </a:p>
          <a:p>
            <a:pPr marL="457200" indent="-457200"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549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43808" y="241163"/>
            <a:ext cx="5112568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/>
              <a:t>International organisations</a:t>
            </a:r>
            <a:endParaRPr lang="en-GB" sz="3200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920880" cy="4608512"/>
          </a:xfrm>
        </p:spPr>
        <p:txBody>
          <a:bodyPr>
            <a:normAutofit fontScale="85000" lnSpcReduction="10000"/>
          </a:bodyPr>
          <a:lstStyle/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GB" dirty="0" smtClean="0"/>
              <a:t>Conduct a proof-of-concept with IMF SDDS+ (</a:t>
            </a:r>
            <a:r>
              <a:rPr lang="en-GB" dirty="0"/>
              <a:t>Special Data Dissemination </a:t>
            </a:r>
            <a:r>
              <a:rPr lang="en-GB" dirty="0" smtClean="0"/>
              <a:t>Standard)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dirty="0" smtClean="0"/>
              <a:t>Collect data from IMF </a:t>
            </a:r>
            <a:r>
              <a:rPr lang="en-GB" dirty="0" smtClean="0"/>
              <a:t>SDDS</a:t>
            </a:r>
            <a:r>
              <a:rPr lang="en-GB" dirty="0" smtClean="0"/>
              <a:t>+.  The OECD will query IMF’s SDDS+ </a:t>
            </a:r>
            <a:r>
              <a:rPr lang="en-GB" dirty="0" err="1" smtClean="0"/>
              <a:t>EcoFIN</a:t>
            </a:r>
            <a:r>
              <a:rPr lang="en-GB" dirty="0" smtClean="0"/>
              <a:t> data</a:t>
            </a:r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dirty="0" smtClean="0"/>
              <a:t>Map </a:t>
            </a:r>
            <a:r>
              <a:rPr lang="en-GB" dirty="0" smtClean="0"/>
              <a:t>the data to STES for </a:t>
            </a:r>
            <a:r>
              <a:rPr lang="en-GB" dirty="0" smtClean="0"/>
              <a:t>OECD with Structure Sets</a:t>
            </a:r>
            <a:endParaRPr lang="en-GB" dirty="0" smtClean="0"/>
          </a:p>
          <a:p>
            <a:pPr marL="914400" lvl="1" indent="-457200" algn="l">
              <a:buFont typeface="Wingdings" panose="05000000000000000000" pitchFamily="2" charset="2"/>
              <a:buChar char="§"/>
            </a:pPr>
            <a:r>
              <a:rPr lang="en-GB" dirty="0" smtClean="0"/>
              <a:t>Try to avoid </a:t>
            </a:r>
            <a:r>
              <a:rPr lang="en-GB" dirty="0" smtClean="0"/>
              <a:t>creation of extra data flows for </a:t>
            </a:r>
            <a:r>
              <a:rPr lang="en-GB" dirty="0" smtClean="0"/>
              <a:t>countries when they already exist to IMF; </a:t>
            </a:r>
            <a:r>
              <a:rPr lang="en-GB" dirty="0" err="1" smtClean="0"/>
              <a:t>EuroStat</a:t>
            </a:r>
            <a:endParaRPr lang="en-GB" dirty="0" smtClean="0"/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GB" dirty="0" smtClean="0"/>
              <a:t>Consider </a:t>
            </a:r>
            <a:r>
              <a:rPr lang="en-GB" dirty="0" smtClean="0"/>
              <a:t>further alignment between organisations for a more harmonised exchange</a:t>
            </a:r>
          </a:p>
          <a:p>
            <a:pPr lvl="1" algn="l"/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145854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eaLnBrk="1" hangingPunct="1"/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OECD Short-Term Economic Statistics - SDMX </a:t>
            </a:r>
            <a:r>
              <a:rPr lang="en-GB" altLang="en-US" dirty="0">
                <a:solidFill>
                  <a:srgbClr val="6C7E82"/>
                </a:solidFill>
                <a:latin typeface="Calibri" pitchFamily="34" charset="0"/>
              </a:rPr>
              <a:t>Global Conference 2015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43808" y="241163"/>
            <a:ext cx="5112568" cy="6675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/>
              <a:t>Receiver Implementation</a:t>
            </a:r>
            <a:endParaRPr lang="en-GB" sz="3200" dirty="0"/>
          </a:p>
        </p:txBody>
      </p:sp>
      <p:sp>
        <p:nvSpPr>
          <p:cNvPr id="2" name="Flowchart: Magnetic Disk 1"/>
          <p:cNvSpPr/>
          <p:nvPr/>
        </p:nvSpPr>
        <p:spPr>
          <a:xfrm>
            <a:off x="6955614" y="2960948"/>
            <a:ext cx="1008112" cy="108012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OECD</a:t>
            </a:r>
            <a:endParaRPr lang="en-GB" dirty="0"/>
          </a:p>
        </p:txBody>
      </p:sp>
      <p:sp>
        <p:nvSpPr>
          <p:cNvPr id="3" name="Flowchart: Summing Junction 2"/>
          <p:cNvSpPr/>
          <p:nvPr/>
        </p:nvSpPr>
        <p:spPr>
          <a:xfrm>
            <a:off x="4896036" y="3068960"/>
            <a:ext cx="756084" cy="864096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Flowchart: Predefined Process 3"/>
          <p:cNvSpPr/>
          <p:nvPr/>
        </p:nvSpPr>
        <p:spPr>
          <a:xfrm>
            <a:off x="2087724" y="3140968"/>
            <a:ext cx="1512168" cy="864096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IMF SDDS+</a:t>
            </a:r>
            <a:endParaRPr lang="en-GB" dirty="0"/>
          </a:p>
        </p:txBody>
      </p:sp>
      <p:pic>
        <p:nvPicPr>
          <p:cNvPr id="1026" name="Picture 2" descr="http://www.waypointcms.com/GalleryContent/Normal/user-management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39" y="1556792"/>
            <a:ext cx="146083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41930" y="4284675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Structure Set mapping</a:t>
            </a:r>
          </a:p>
          <a:p>
            <a:pPr algn="ctr"/>
            <a:r>
              <a:rPr lang="en-GB" dirty="0" smtClean="0"/>
              <a:t>CSPA Transform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1686" y="2771636"/>
            <a:ext cx="2156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Stats </a:t>
            </a:r>
          </a:p>
          <a:p>
            <a:pPr algn="ctr"/>
            <a:r>
              <a:rPr lang="en-GB" dirty="0" smtClean="0"/>
              <a:t>agencies</a:t>
            </a:r>
            <a:endParaRPr lang="en-GB" dirty="0"/>
          </a:p>
        </p:txBody>
      </p:sp>
      <p:cxnSp>
        <p:nvCxnSpPr>
          <p:cNvPr id="12" name="Straight Arrow Connector 11"/>
          <p:cNvCxnSpPr>
            <a:endCxn id="4" idx="0"/>
          </p:cNvCxnSpPr>
          <p:nvPr/>
        </p:nvCxnSpPr>
        <p:spPr>
          <a:xfrm>
            <a:off x="1842904" y="1952836"/>
            <a:ext cx="1000904" cy="1188132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4" idx="3"/>
          </p:cNvCxnSpPr>
          <p:nvPr/>
        </p:nvCxnSpPr>
        <p:spPr>
          <a:xfrm>
            <a:off x="3599892" y="3573016"/>
            <a:ext cx="1296144" cy="0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3" idx="6"/>
            <a:endCxn id="2" idx="2"/>
          </p:cNvCxnSpPr>
          <p:nvPr/>
        </p:nvCxnSpPr>
        <p:spPr>
          <a:xfrm>
            <a:off x="5652120" y="3501008"/>
            <a:ext cx="1303494" cy="0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7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 Expert Group Meeting - Templat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 Expert Group Meeting - Template</Template>
  <TotalTime>2832</TotalTime>
  <Words>670</Words>
  <Application>Microsoft Office PowerPoint</Application>
  <PresentationFormat>On-screen Show (4:3)</PresentationFormat>
  <Paragraphs>135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2014 Expert Group Meeting -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OECD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OKSMAN Marco</dc:creator>
  <cp:lastModifiedBy>BARRACLOUGH David</cp:lastModifiedBy>
  <cp:revision>78</cp:revision>
  <dcterms:created xsi:type="dcterms:W3CDTF">2014-10-09T07:37:21Z</dcterms:created>
  <dcterms:modified xsi:type="dcterms:W3CDTF">2015-09-29T06:45:20Z</dcterms:modified>
</cp:coreProperties>
</file>